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50" r:id="rId4"/>
    <p:sldMasterId id="2147483719" r:id="rId5"/>
    <p:sldMasterId id="2147483702" r:id="rId6"/>
    <p:sldMasterId id="2147483704" r:id="rId7"/>
  </p:sldMasterIdLst>
  <p:notesMasterIdLst>
    <p:notesMasterId r:id="rId25"/>
  </p:notesMasterIdLst>
  <p:handoutMasterIdLst>
    <p:handoutMasterId r:id="rId26"/>
  </p:handoutMasterIdLst>
  <p:sldIdLst>
    <p:sldId id="310" r:id="rId8"/>
    <p:sldId id="455" r:id="rId9"/>
    <p:sldId id="448" r:id="rId10"/>
    <p:sldId id="419" r:id="rId11"/>
    <p:sldId id="390" r:id="rId12"/>
    <p:sldId id="420" r:id="rId13"/>
    <p:sldId id="422" r:id="rId14"/>
    <p:sldId id="434" r:id="rId15"/>
    <p:sldId id="433" r:id="rId16"/>
    <p:sldId id="380" r:id="rId17"/>
    <p:sldId id="442" r:id="rId18"/>
    <p:sldId id="413" r:id="rId19"/>
    <p:sldId id="460" r:id="rId20"/>
    <p:sldId id="461" r:id="rId21"/>
    <p:sldId id="432" r:id="rId22"/>
    <p:sldId id="429" r:id="rId23"/>
    <p:sldId id="462" r:id="rId24"/>
  </p:sldIdLst>
  <p:sldSz cx="12192000" cy="6858000"/>
  <p:notesSz cx="6797675" cy="9926638"/>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Raby" initials="CR" lastIdx="5" clrIdx="0">
    <p:extLst>
      <p:ext uri="{19B8F6BF-5375-455C-9EA6-DF929625EA0E}">
        <p15:presenceInfo xmlns:p15="http://schemas.microsoft.com/office/powerpoint/2012/main" userId="3ce8dd4a77e46e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051" autoAdjust="0"/>
    <p:restoredTop sz="77351"/>
  </p:normalViewPr>
  <p:slideViewPr>
    <p:cSldViewPr>
      <p:cViewPr varScale="1">
        <p:scale>
          <a:sx n="65" d="100"/>
          <a:sy n="65" d="100"/>
        </p:scale>
        <p:origin x="66" y="4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5F9109E-FFD1-42E0-A4B1-43FCD612F97D}" type="datetimeFigureOut">
              <a:rPr lang="en-GB" smtClean="0"/>
              <a:t>26/09/2025</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9D97933-E1AC-475F-9F4D-F6FD33F5E349}" type="slidenum">
              <a:rPr lang="en-GB" smtClean="0"/>
              <a:t>‹#›</a:t>
            </a:fld>
            <a:endParaRPr lang="en-GB"/>
          </a:p>
        </p:txBody>
      </p:sp>
    </p:spTree>
    <p:extLst>
      <p:ext uri="{BB962C8B-B14F-4D97-AF65-F5344CB8AC3E}">
        <p14:creationId xmlns:p14="http://schemas.microsoft.com/office/powerpoint/2010/main" val="178451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90488" y="744538"/>
            <a:ext cx="6616700" cy="3722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06357" y="4715153"/>
            <a:ext cx="4984962" cy="446698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6531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2220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It sounds complicated but it really isn’t!</a:t>
            </a:r>
          </a:p>
          <a:p>
            <a:r>
              <a:rPr lang="en-US" dirty="0"/>
              <a:t> </a:t>
            </a:r>
          </a:p>
        </p:txBody>
      </p:sp>
    </p:spTree>
    <p:extLst>
      <p:ext uri="{BB962C8B-B14F-4D97-AF65-F5344CB8AC3E}">
        <p14:creationId xmlns:p14="http://schemas.microsoft.com/office/powerpoint/2010/main" val="2395797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We usually teach four new sounds a week and have a review lesson on a Friday. You will get a list of the sounds that we are learning to have at home. This will help you with formation and pronunciation.  </a:t>
            </a:r>
          </a:p>
        </p:txBody>
      </p:sp>
    </p:spTree>
    <p:extLst>
      <p:ext uri="{BB962C8B-B14F-4D97-AF65-F5344CB8AC3E}">
        <p14:creationId xmlns:p14="http://schemas.microsoft.com/office/powerpoint/2010/main" val="2481167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There are specific resources for the Little </a:t>
            </a:r>
            <a:r>
              <a:rPr lang="en-US" i="1" dirty="0" err="1"/>
              <a:t>Wandle</a:t>
            </a:r>
            <a:r>
              <a:rPr lang="en-US" i="1" dirty="0"/>
              <a:t> </a:t>
            </a:r>
            <a:r>
              <a:rPr lang="en-US" i="1" dirty="0" err="1"/>
              <a:t>Programme</a:t>
            </a:r>
            <a:r>
              <a:rPr lang="en-US" i="1" dirty="0"/>
              <a:t> which the children will be very familiar with. Each sound that we teach to begin with has either a mnemonic (like the astronaut that you can see here) or a phrase like boing-boing for ‘oi’. This helps the children </a:t>
            </a:r>
            <a:r>
              <a:rPr lang="en-US" i="1" dirty="0" err="1"/>
              <a:t>recognise</a:t>
            </a:r>
            <a:r>
              <a:rPr lang="en-US" i="1" dirty="0"/>
              <a:t> and remember the graphemes. Every time we teach a new sound, we also read words during the phonics lesson that contain that new sound so that the children </a:t>
            </a:r>
            <a:r>
              <a:rPr lang="en-US" i="1" dirty="0" err="1"/>
              <a:t>practise</a:t>
            </a:r>
            <a:r>
              <a:rPr lang="en-US" i="1" dirty="0"/>
              <a:t> what they have learned. We then go on to reading a sentence containing some of those words. We have displays in the classroom and on the tables to support the children throughout the day. </a:t>
            </a:r>
          </a:p>
        </p:txBody>
      </p:sp>
    </p:spTree>
    <p:extLst>
      <p:ext uri="{BB962C8B-B14F-4D97-AF65-F5344CB8AC3E}">
        <p14:creationId xmlns:p14="http://schemas.microsoft.com/office/powerpoint/2010/main" val="3896949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Some children learn to blend really quickly, and others take a little longer. If your child is finding it difficult, ask your child’s teacher for ways to help at home – playing blending games at home is so helpful!</a:t>
            </a:r>
          </a:p>
          <a:p>
            <a:br>
              <a:rPr lang="en-US" dirty="0"/>
            </a:br>
            <a:r>
              <a:rPr lang="en-US" dirty="0"/>
              <a:t>Show parents this video from the website: 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3531044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It is really important that you pronounce the sounds correctly at home if you are supporting your child. These videos are on the website for you to refer to and if you are unsure, please ask your child’s teacher.</a:t>
            </a:r>
          </a:p>
          <a:p>
            <a:endParaRPr lang="en-US" dirty="0"/>
          </a:p>
          <a:p>
            <a:r>
              <a:rPr lang="en-US" dirty="0"/>
              <a:t>Show the parents where to access the videos on the website and play them! </a:t>
            </a:r>
            <a:br>
              <a:rPr lang="en-US" dirty="0"/>
            </a:br>
            <a:br>
              <a:rPr lang="en-US" dirty="0"/>
            </a:br>
            <a:r>
              <a:rPr lang="en-US" dirty="0"/>
              <a:t>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1391058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a:t>Model the process on a flipchart for the parents </a:t>
            </a:r>
            <a:r>
              <a:rPr lang="en-US"/>
              <a:t>to see.</a:t>
            </a:r>
            <a:endParaRPr lang="en-US" dirty="0"/>
          </a:p>
        </p:txBody>
      </p:sp>
    </p:spTree>
    <p:extLst>
      <p:ext uri="{BB962C8B-B14F-4D97-AF65-F5344CB8AC3E}">
        <p14:creationId xmlns:p14="http://schemas.microsoft.com/office/powerpoint/2010/main" val="4022871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a:t>Have a look at this video on the website: 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84161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We assess your child every six weeks to check progress. Any child who needs extra support has daily keep-up sessions planned for them.</a:t>
            </a:r>
          </a:p>
        </p:txBody>
      </p:sp>
    </p:spTree>
    <p:extLst>
      <p:ext uri="{BB962C8B-B14F-4D97-AF65-F5344CB8AC3E}">
        <p14:creationId xmlns:p14="http://schemas.microsoft.com/office/powerpoint/2010/main" val="3699818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833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The children read the same book three times in a week. The first time we work on decoding (sounding out) the words, the second time we work on prosody which is reading with expression – making the book sound more interesting with our story-teller voice or our David Attenborough voice – and the third time we look at comprehension. We read the books three times at school because we want to develop the fluency. The more they see words the more they begin to read them automatically without having to sound them out.</a:t>
            </a:r>
          </a:p>
        </p:txBody>
      </p:sp>
    </p:spTree>
    <p:extLst>
      <p:ext uri="{BB962C8B-B14F-4D97-AF65-F5344CB8AC3E}">
        <p14:creationId xmlns:p14="http://schemas.microsoft.com/office/powerpoint/2010/main" val="1942653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552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As well as the ‘learning to read’ book that your child will bring home they will also bring home a book for sharing with you. This book is SO important. This is how we are going to give them the WILL to read. Please read with your child as often as you can – at least once a day if possible.</a:t>
            </a:r>
          </a:p>
          <a:p>
            <a:endParaRPr lang="en-US" i="1" dirty="0"/>
          </a:p>
          <a:p>
            <a:endParaRPr lang="en-US" dirty="0"/>
          </a:p>
        </p:txBody>
      </p:sp>
    </p:spTree>
    <p:extLst>
      <p:ext uri="{BB962C8B-B14F-4D97-AF65-F5344CB8AC3E}">
        <p14:creationId xmlns:p14="http://schemas.microsoft.com/office/powerpoint/2010/main" val="3285445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0594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93339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69333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05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1524F4-450B-494A-8168-C27743591B4F}" type="datetimeFigureOut">
              <a:rPr lang="en-US" smtClean="0"/>
              <a:t>9/26/2025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46158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2805055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7" r:id="rId6"/>
    <p:sldLayoutId id="2147483718"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IL5YUCPyC5I?feature=oembed" TargetMode="Externa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hyperlink" Target="https://youtu.be/-ZtjFIvA_f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youtu.be/DvOuc7cWXxc" TargetMode="External"/><Relationship Id="rId5" Type="http://schemas.openxmlformats.org/officeDocument/2006/relationships/hyperlink" Target="https://youtu.be/qDu3JAjf-U0"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NTC0PbtmeUA?feature=oembed" TargetMode="Externa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tiff"/><Relationship Id="rId5" Type="http://schemas.openxmlformats.org/officeDocument/2006/relationships/image" Target="../media/image19.tiff"/><Relationship Id="rId4" Type="http://schemas.openxmlformats.org/officeDocument/2006/relationships/image" Target="../media/image18.tiff"/></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tiff"/><Relationship Id="rId4" Type="http://schemas.openxmlformats.org/officeDocument/2006/relationships/image" Target="../media/image23.tiff"/></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6.tiff"/><Relationship Id="rId7" Type="http://schemas.openxmlformats.org/officeDocument/2006/relationships/image" Target="../media/image30.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png"/><Relationship Id="rId4" Type="http://schemas.openxmlformats.org/officeDocument/2006/relationships/image" Target="../media/image27.tiff"/></Relationships>
</file>

<file path=ppt/slides/_rels/slide1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tiff"/></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tiff"/></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7DBB20-2EB0-A44A-886D-D675349D6144}"/>
              </a:ext>
            </a:extLst>
          </p:cNvPr>
          <p:cNvSpPr>
            <a:spLocks noGrp="1"/>
          </p:cNvSpPr>
          <p:nvPr>
            <p:ph type="body" sz="quarter" idx="10"/>
          </p:nvPr>
        </p:nvSpPr>
        <p:spPr/>
        <p:txBody>
          <a:bodyPr/>
          <a:lstStyle/>
          <a:p>
            <a:r>
              <a:rPr lang="en-US" sz="4400" dirty="0"/>
              <a:t>One of the greatest gifts adults can give is to read to children </a:t>
            </a:r>
          </a:p>
          <a:p>
            <a:r>
              <a:rPr lang="en-US" b="0" dirty="0"/>
              <a:t>Carl Sagan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dirty="0"/>
              <a:t>Our school has chosen </a:t>
            </a:r>
            <a:br>
              <a:rPr lang="en-GB" dirty="0"/>
            </a:br>
            <a:r>
              <a:rPr lang="en-GB" i="1" dirty="0"/>
              <a:t>Little </a:t>
            </a:r>
            <a:r>
              <a:rPr lang="en-GB" i="1" dirty="0" err="1"/>
              <a:t>Wandle</a:t>
            </a:r>
            <a:r>
              <a:rPr lang="en-GB" i="1" dirty="0"/>
              <a:t> Letters and Sounds Revised</a:t>
            </a:r>
            <a:r>
              <a:rPr lang="en-GB" dirty="0"/>
              <a:t> as our systematic, synthetic phonics (SSP) programme to teach early reading and spelling.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a:lstStyle/>
          <a:p>
            <a:r>
              <a:rPr lang="en-GB" dirty="0"/>
              <a:t>Little </a:t>
            </a:r>
            <a:r>
              <a:rPr lang="en-GB" dirty="0" err="1"/>
              <a:t>Wandle</a:t>
            </a:r>
            <a:r>
              <a:rPr lang="en-GB" dirty="0"/>
              <a:t> Letters and Sounds Revised</a:t>
            </a: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gd name="adj" fmla="val 2638"/>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dirty="0"/>
              <a:t>making connections between the sounds of our spoken words and the letters that are used to write them down.</a:t>
            </a:r>
            <a:endParaRPr lang="en-US" sz="4000" dirty="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263352" y="2348880"/>
            <a:ext cx="11665296" cy="864096"/>
          </a:xfrm>
          <a:prstGeom prst="rect">
            <a:avLst/>
          </a:prstGeom>
        </p:spPr>
        <p:txBody>
          <a:bodyPr/>
          <a:lstStyle/>
          <a:p>
            <a:pPr algn="ctr"/>
            <a:r>
              <a:rPr lang="en-US" sz="4000" b="1" dirty="0">
                <a:solidFill>
                  <a:schemeClr val="accent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B3DD4-A689-7440-8390-D80792CB971D}"/>
              </a:ext>
            </a:extLst>
          </p:cNvPr>
          <p:cNvSpPr>
            <a:spLocks noGrp="1"/>
          </p:cNvSpPr>
          <p:nvPr>
            <p:ph type="title"/>
          </p:nvPr>
        </p:nvSpPr>
        <p:spPr/>
        <p:txBody>
          <a:bodyPr/>
          <a:lstStyle/>
          <a:p>
            <a:r>
              <a:rPr lang="en-US" dirty="0"/>
              <a:t>Teaching order </a:t>
            </a:r>
          </a:p>
        </p:txBody>
      </p:sp>
      <p:pic>
        <p:nvPicPr>
          <p:cNvPr id="7" name="Picture 6">
            <a:extLst>
              <a:ext uri="{FF2B5EF4-FFF2-40B4-BE49-F238E27FC236}">
                <a16:creationId xmlns:a16="http://schemas.microsoft.com/office/drawing/2014/main" id="{913398DB-F0B8-D14E-AAA3-50D22D96B9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168008" y="1959802"/>
            <a:ext cx="4850928" cy="4176464"/>
          </a:xfrm>
          <a:prstGeom prst="roundRect">
            <a:avLst>
              <a:gd name="adj" fmla="val 2325"/>
            </a:avLst>
          </a:prstGeom>
          <a:effectLst>
            <a:glow rad="127000">
              <a:schemeClr val="tx1">
                <a:lumMod val="95000"/>
                <a:lumOff val="5000"/>
                <a:alpha val="10000"/>
              </a:schemeClr>
            </a:glow>
          </a:effectLst>
        </p:spPr>
      </p:pic>
      <p:pic>
        <p:nvPicPr>
          <p:cNvPr id="8" name="Picture 7">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839416" y="1484784"/>
            <a:ext cx="4850928" cy="5184576"/>
          </a:xfrm>
          <a:prstGeom prst="roundRect">
            <a:avLst>
              <a:gd name="adj" fmla="val 2530"/>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50096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3" y="2045703"/>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a:lstStyle/>
          <a:p>
            <a:r>
              <a:rPr lang="en-US" dirty="0"/>
              <a:t>How we make learning stick </a:t>
            </a: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3" y="2751060"/>
            <a:ext cx="1651150" cy="1675452"/>
          </a:xfrm>
        </p:spPr>
        <p:txBody>
          <a:bodyPr/>
          <a:lstStyle/>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endParaRPr lang="en-US" dirty="0"/>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5" y="2339556"/>
            <a:ext cx="2730514"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6" y="4221088"/>
            <a:ext cx="2730514"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0"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3"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dirty="0"/>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4"/>
          <a:stretch>
            <a:fillRect/>
          </a:stretch>
        </p:blipFill>
        <p:spPr>
          <a:xfrm>
            <a:off x="2510729" y="1844824"/>
            <a:ext cx="7170541" cy="4051356"/>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C616728-8230-5A47-9A27-641FF58EB296}"/>
              </a:ext>
            </a:extLst>
          </p:cNvPr>
          <p:cNvSpPr>
            <a:spLocks noGrp="1"/>
          </p:cNvSpPr>
          <p:nvPr>
            <p:ph type="body" sz="quarter" idx="10"/>
          </p:nvPr>
        </p:nvSpPr>
        <p:spPr/>
        <p:txBody>
          <a:bodyPr/>
          <a:lstStyle/>
          <a:p>
            <a:pPr marL="0" indent="0">
              <a:buNone/>
            </a:pPr>
            <a:endParaRPr lang="en-US" dirty="0"/>
          </a:p>
        </p:txBody>
      </p:sp>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prstGeom prst="rect">
            <a:avLst/>
          </a:prstGeom>
        </p:spPr>
        <p:txBody>
          <a:bodyPr/>
          <a:lstStyle/>
          <a:p>
            <a:r>
              <a:rPr lang="en-US" dirty="0"/>
              <a:t>Supporting your child with phonics</a:t>
            </a:r>
          </a:p>
        </p:txBody>
      </p:sp>
      <p:pic>
        <p:nvPicPr>
          <p:cNvPr id="4" name="Picture 3" descr="Graphical user interface, application, Teams&#10;&#10;Description automatically generated">
            <a:hlinkClick r:id="rId3"/>
            <a:extLst>
              <a:ext uri="{FF2B5EF4-FFF2-40B4-BE49-F238E27FC236}">
                <a16:creationId xmlns:a16="http://schemas.microsoft.com/office/drawing/2014/main" id="{F058F429-3EDB-484B-83B8-106BC37D55F2}"/>
              </a:ext>
            </a:extLst>
          </p:cNvPr>
          <p:cNvPicPr>
            <a:picLocks noChangeAspect="1"/>
          </p:cNvPicPr>
          <p:nvPr/>
        </p:nvPicPr>
        <p:blipFill rotWithShape="1">
          <a:blip r:embed="rId4"/>
          <a:srcRect r="67270"/>
          <a:stretch/>
        </p:blipFill>
        <p:spPr>
          <a:xfrm>
            <a:off x="535496" y="2465288"/>
            <a:ext cx="3616288" cy="3556000"/>
          </a:xfrm>
          <a:prstGeom prst="rect">
            <a:avLst/>
          </a:prstGeom>
        </p:spPr>
      </p:pic>
      <p:pic>
        <p:nvPicPr>
          <p:cNvPr id="6" name="Picture 5" descr="Graphical user interface, application, Teams&#10;&#10;Description automatically generated">
            <a:hlinkClick r:id="rId5"/>
            <a:extLst>
              <a:ext uri="{FF2B5EF4-FFF2-40B4-BE49-F238E27FC236}">
                <a16:creationId xmlns:a16="http://schemas.microsoft.com/office/drawing/2014/main" id="{394F4AD3-9482-EF4B-8255-23B85AB25B25}"/>
              </a:ext>
            </a:extLst>
          </p:cNvPr>
          <p:cNvPicPr>
            <a:picLocks noChangeAspect="1"/>
          </p:cNvPicPr>
          <p:nvPr/>
        </p:nvPicPr>
        <p:blipFill rotWithShape="1">
          <a:blip r:embed="rId4"/>
          <a:srcRect l="33237" t="4087" r="34033" b="-4087"/>
          <a:stretch/>
        </p:blipFill>
        <p:spPr>
          <a:xfrm>
            <a:off x="4207904" y="2609304"/>
            <a:ext cx="3616288" cy="3556000"/>
          </a:xfrm>
          <a:prstGeom prst="rect">
            <a:avLst/>
          </a:prstGeom>
        </p:spPr>
      </p:pic>
      <p:pic>
        <p:nvPicPr>
          <p:cNvPr id="7" name="Picture 6" descr="Graphical user interface, application, Teams&#10;&#10;Description automatically generated">
            <a:hlinkClick r:id="rId6"/>
            <a:extLst>
              <a:ext uri="{FF2B5EF4-FFF2-40B4-BE49-F238E27FC236}">
                <a16:creationId xmlns:a16="http://schemas.microsoft.com/office/drawing/2014/main" id="{78A0AB10-488A-FF41-A046-589084451A8B}"/>
              </a:ext>
            </a:extLst>
          </p:cNvPr>
          <p:cNvPicPr>
            <a:picLocks noChangeAspect="1"/>
          </p:cNvPicPr>
          <p:nvPr/>
        </p:nvPicPr>
        <p:blipFill rotWithShape="1">
          <a:blip r:embed="rId4"/>
          <a:srcRect l="66298"/>
          <a:stretch/>
        </p:blipFill>
        <p:spPr>
          <a:xfrm>
            <a:off x="7824192" y="2465288"/>
            <a:ext cx="3723723" cy="3556000"/>
          </a:xfrm>
          <a:prstGeom prst="rect">
            <a:avLst/>
          </a:prstGeom>
        </p:spPr>
      </p:pic>
    </p:spTree>
    <p:extLst>
      <p:ext uri="{BB962C8B-B14F-4D97-AF65-F5344CB8AC3E}">
        <p14:creationId xmlns:p14="http://schemas.microsoft.com/office/powerpoint/2010/main" val="140854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a:lstStyle/>
          <a:p>
            <a:r>
              <a:rPr lang="en-US" sz="3200" dirty="0">
                <a:solidFill>
                  <a:schemeClr val="tx1"/>
                </a:solidFill>
              </a:rPr>
              <a:t>Say the word.</a:t>
            </a:r>
          </a:p>
          <a:p>
            <a:r>
              <a:rPr lang="en-US" sz="3200" dirty="0">
                <a:solidFill>
                  <a:schemeClr val="tx1"/>
                </a:solidFill>
              </a:rPr>
              <a:t>Segment the sounds.</a:t>
            </a:r>
          </a:p>
          <a:p>
            <a:r>
              <a:rPr lang="en-US" sz="3200" dirty="0">
                <a:solidFill>
                  <a:schemeClr val="tx1"/>
                </a:solidFill>
              </a:rPr>
              <a:t>Count the sounds.</a:t>
            </a:r>
          </a:p>
          <a:p>
            <a:r>
              <a:rPr lang="en-US" sz="3200" dirty="0">
                <a:solidFill>
                  <a:schemeClr val="tx1"/>
                </a:solidFill>
              </a:rPr>
              <a:t>Write them down.</a:t>
            </a: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a:lstStyle/>
          <a:p>
            <a:r>
              <a:rPr lang="en-US" dirty="0"/>
              <a:t>Spelling</a:t>
            </a: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3" y="1801214"/>
            <a:ext cx="6741316" cy="4490459"/>
          </a:xfrm>
          <a:prstGeom prst="roundRect">
            <a:avLst>
              <a:gd name="adj" fmla="val 3608"/>
            </a:avLst>
          </a:prstGeom>
        </p:spPr>
      </p:pic>
    </p:spTree>
    <p:extLst>
      <p:ext uri="{BB962C8B-B14F-4D97-AF65-F5344CB8AC3E}">
        <p14:creationId xmlns:p14="http://schemas.microsoft.com/office/powerpoint/2010/main" val="99693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A5F2C-AD7F-CF4C-9D4C-AD07FF3F812C}"/>
              </a:ext>
            </a:extLst>
          </p:cNvPr>
          <p:cNvSpPr>
            <a:spLocks noGrp="1"/>
          </p:cNvSpPr>
          <p:nvPr>
            <p:ph type="title"/>
          </p:nvPr>
        </p:nvSpPr>
        <p:spPr>
          <a:prstGeom prst="rect">
            <a:avLst/>
          </a:prstGeom>
        </p:spPr>
        <p:txBody>
          <a:bodyPr/>
          <a:lstStyle/>
          <a:p>
            <a:r>
              <a:rPr lang="en-US" dirty="0"/>
              <a:t>Tricky words </a:t>
            </a:r>
          </a:p>
        </p:txBody>
      </p:sp>
      <p:pic>
        <p:nvPicPr>
          <p:cNvPr id="2" name="Online Media 1" descr="How we teach tricky words">
            <a:hlinkClick r:id="" action="ppaction://media"/>
            <a:extLst>
              <a:ext uri="{FF2B5EF4-FFF2-40B4-BE49-F238E27FC236}">
                <a16:creationId xmlns:a16="http://schemas.microsoft.com/office/drawing/2014/main" id="{51527262-8363-1841-AC54-DBB40AE1BB89}"/>
              </a:ext>
            </a:extLst>
          </p:cNvPr>
          <p:cNvPicPr>
            <a:picLocks noRot="1" noChangeAspect="1"/>
          </p:cNvPicPr>
          <p:nvPr>
            <a:videoFile r:link="rId1"/>
          </p:nvPr>
        </p:nvPicPr>
        <p:blipFill>
          <a:blip r:embed="rId4"/>
          <a:stretch>
            <a:fillRect/>
          </a:stretch>
        </p:blipFill>
        <p:spPr>
          <a:xfrm>
            <a:off x="2640094" y="1988840"/>
            <a:ext cx="6911812" cy="3905174"/>
          </a:xfrm>
          <a:prstGeom prst="rect">
            <a:avLst/>
          </a:prstGeom>
        </p:spPr>
      </p:pic>
    </p:spTree>
    <p:extLst>
      <p:ext uri="{BB962C8B-B14F-4D97-AF65-F5344CB8AC3E}">
        <p14:creationId xmlns:p14="http://schemas.microsoft.com/office/powerpoint/2010/main" val="376530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dirty="0"/>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0"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8064896" cy="1152128"/>
          </a:xfrm>
        </p:spPr>
        <p:txBody>
          <a:bodyPr/>
          <a:lstStyle/>
          <a:p>
            <a:r>
              <a:rPr lang="en-US" dirty="0"/>
              <a:t>We use assessment to match your child the right level of book</a:t>
            </a: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2"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hild writing on a piece of paper&#10;&#10;Description automatically generated with medium confidence">
            <a:extLst>
              <a:ext uri="{FF2B5EF4-FFF2-40B4-BE49-F238E27FC236}">
                <a16:creationId xmlns:a16="http://schemas.microsoft.com/office/drawing/2014/main" id="{D6DFDD0E-EB92-DD41-92A6-796144DC903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51984" y="1968267"/>
            <a:ext cx="5760639" cy="3909005"/>
          </a:xfrm>
          <a:prstGeom prst="roundRect">
            <a:avLst>
              <a:gd name="adj" fmla="val 4317"/>
            </a:avLst>
          </a:prstGeom>
        </p:spPr>
      </p:pic>
      <p:sp>
        <p:nvSpPr>
          <p:cNvPr id="2" name="Text Placeholder 1">
            <a:extLst>
              <a:ext uri="{FF2B5EF4-FFF2-40B4-BE49-F238E27FC236}">
                <a16:creationId xmlns:a16="http://schemas.microsoft.com/office/drawing/2014/main" id="{7C31C409-33E5-0C4B-8076-B55700B80BF1}"/>
              </a:ext>
            </a:extLst>
          </p:cNvPr>
          <p:cNvSpPr>
            <a:spLocks noGrp="1"/>
          </p:cNvSpPr>
          <p:nvPr>
            <p:ph type="body" sz="quarter" idx="10"/>
          </p:nvPr>
        </p:nvSpPr>
        <p:spPr>
          <a:xfrm>
            <a:off x="479376" y="1916832"/>
            <a:ext cx="5328592" cy="4392488"/>
          </a:xfrm>
        </p:spPr>
        <p:txBody>
          <a:bodyPr/>
          <a:lstStyle/>
          <a:p>
            <a:pPr marL="0" indent="0">
              <a:buNone/>
            </a:pPr>
            <a:r>
              <a:rPr lang="en-US" sz="2400" b="1" dirty="0">
                <a:solidFill>
                  <a:schemeClr val="accent2"/>
                </a:solidFill>
              </a:rPr>
              <a:t>This means that your child should: </a:t>
            </a:r>
          </a:p>
          <a:p>
            <a:r>
              <a:rPr lang="en-US" sz="2400" dirty="0">
                <a:solidFill>
                  <a:schemeClr val="tx1">
                    <a:lumMod val="85000"/>
                    <a:lumOff val="15000"/>
                  </a:schemeClr>
                </a:solidFill>
              </a:rPr>
              <a:t>Know all the sounds and tricky words in their phonics book well</a:t>
            </a:r>
          </a:p>
          <a:p>
            <a:r>
              <a:rPr lang="en-US" sz="2400" dirty="0">
                <a:solidFill>
                  <a:schemeClr val="tx1">
                    <a:lumMod val="85000"/>
                    <a:lumOff val="15000"/>
                  </a:schemeClr>
                </a:solidFill>
              </a:rPr>
              <a:t>Read many of the words by silent blending (in their head) – their reading will be automatic</a:t>
            </a:r>
          </a:p>
          <a:p>
            <a:r>
              <a:rPr lang="en-US" sz="2400" dirty="0">
                <a:solidFill>
                  <a:schemeClr val="tx1">
                    <a:lumMod val="85000"/>
                    <a:lumOff val="15000"/>
                  </a:schemeClr>
                </a:solidFill>
              </a:rPr>
              <a:t>Only need to stop and sound out about 5% of the words by the time they bring the book home – but they should be able to do this on their own.</a:t>
            </a:r>
          </a:p>
          <a:p>
            <a:endParaRPr lang="en-US" dirty="0">
              <a:solidFill>
                <a:schemeClr val="tx1">
                  <a:lumMod val="85000"/>
                  <a:lumOff val="15000"/>
                </a:schemeClr>
              </a:solidFill>
            </a:endParaRPr>
          </a:p>
          <a:p>
            <a:endParaRPr lang="en-US" dirty="0">
              <a:solidFill>
                <a:schemeClr val="tx1">
                  <a:lumMod val="85000"/>
                  <a:lumOff val="15000"/>
                </a:schemeClr>
              </a:solidFill>
            </a:endParaRPr>
          </a:p>
        </p:txBody>
      </p:sp>
      <p:sp>
        <p:nvSpPr>
          <p:cNvPr id="3" name="Title 2">
            <a:extLst>
              <a:ext uri="{FF2B5EF4-FFF2-40B4-BE49-F238E27FC236}">
                <a16:creationId xmlns:a16="http://schemas.microsoft.com/office/drawing/2014/main" id="{5D77FC48-7961-9849-B44F-999E708DB610}"/>
              </a:ext>
            </a:extLst>
          </p:cNvPr>
          <p:cNvSpPr>
            <a:spLocks noGrp="1"/>
          </p:cNvSpPr>
          <p:nvPr>
            <p:ph type="title"/>
          </p:nvPr>
        </p:nvSpPr>
        <p:spPr/>
        <p:txBody>
          <a:bodyPr vert="horz" lIns="91440" tIns="45720" rIns="91440" bIns="45720" rtlCol="0" anchor="ctr">
            <a:normAutofit/>
          </a:bodyPr>
          <a:lstStyle/>
          <a:p>
            <a:pPr eaLnBrk="1" hangingPunct="1"/>
            <a:r>
              <a:rPr lang="en-US" sz="3600" dirty="0"/>
              <a:t>Reading a book at the right level</a:t>
            </a:r>
          </a:p>
        </p:txBody>
      </p:sp>
    </p:spTree>
    <p:extLst>
      <p:ext uri="{BB962C8B-B14F-4D97-AF65-F5344CB8AC3E}">
        <p14:creationId xmlns:p14="http://schemas.microsoft.com/office/powerpoint/2010/main" val="199997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351040A-DED0-A14E-B28C-624AD9D538C8}"/>
              </a:ext>
            </a:extLst>
          </p:cNvPr>
          <p:cNvSpPr>
            <a:spLocks noGrp="1"/>
          </p:cNvSpPr>
          <p:nvPr>
            <p:ph type="body" sz="quarter" idx="10"/>
          </p:nvPr>
        </p:nvSpPr>
        <p:spPr>
          <a:xfrm>
            <a:off x="479376" y="2556242"/>
            <a:ext cx="5616624" cy="3393038"/>
          </a:xfrm>
        </p:spPr>
        <p:txBody>
          <a:bodyPr/>
          <a:lstStyle/>
          <a:p>
            <a:pPr marL="0" indent="0">
              <a:buNone/>
            </a:pPr>
            <a:r>
              <a:rPr lang="en-GB" b="1" dirty="0">
                <a:solidFill>
                  <a:schemeClr val="tx2"/>
                </a:solidFill>
              </a:rPr>
              <a:t>Reading practice sessions are: </a:t>
            </a:r>
          </a:p>
          <a:p>
            <a:r>
              <a:rPr lang="en-GB" dirty="0">
                <a:solidFill>
                  <a:schemeClr val="tx1"/>
                </a:solidFill>
              </a:rPr>
              <a:t>timetabled three times a week </a:t>
            </a:r>
          </a:p>
          <a:p>
            <a:r>
              <a:rPr lang="en-GB" dirty="0">
                <a:solidFill>
                  <a:schemeClr val="tx1"/>
                </a:solidFill>
              </a:rPr>
              <a:t>taught by a trained teacher/teaching assistant</a:t>
            </a:r>
          </a:p>
          <a:p>
            <a:r>
              <a:rPr lang="en-GB" dirty="0">
                <a:solidFill>
                  <a:schemeClr val="tx1"/>
                </a:solidFill>
              </a:rPr>
              <a:t>taught in small groups.</a:t>
            </a:r>
            <a:endParaRPr lang="en-US" dirty="0">
              <a:solidFill>
                <a:schemeClr val="tx1"/>
              </a:solidFill>
            </a:endParaRPr>
          </a:p>
        </p:txBody>
      </p:sp>
      <p:sp>
        <p:nvSpPr>
          <p:cNvPr id="5" name="Title 4">
            <a:extLst>
              <a:ext uri="{FF2B5EF4-FFF2-40B4-BE49-F238E27FC236}">
                <a16:creationId xmlns:a16="http://schemas.microsoft.com/office/drawing/2014/main" id="{EE6CCD5B-D6D2-5041-8332-77F5BAF0AECB}"/>
              </a:ext>
            </a:extLst>
          </p:cNvPr>
          <p:cNvSpPr>
            <a:spLocks noGrp="1"/>
          </p:cNvSpPr>
          <p:nvPr>
            <p:ph type="title"/>
          </p:nvPr>
        </p:nvSpPr>
        <p:spPr/>
        <p:txBody>
          <a:bodyPr/>
          <a:lstStyle/>
          <a:p>
            <a:r>
              <a:rPr lang="en-US" dirty="0"/>
              <a:t>How do we teach reading in books?</a:t>
            </a:r>
          </a:p>
        </p:txBody>
      </p:sp>
      <p:pic>
        <p:nvPicPr>
          <p:cNvPr id="3" name="Picture 2">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4" name="Picture 3">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7" name="Picture 6">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5" y="2556242"/>
            <a:ext cx="2504138" cy="3085098"/>
          </a:xfrm>
          <a:prstGeom prst="rect">
            <a:avLst/>
          </a:prstGeom>
          <a:effectLst>
            <a:glow rad="127000">
              <a:schemeClr val="tx1">
                <a:alpha val="4000"/>
              </a:schemeClr>
            </a:glow>
          </a:effectLst>
        </p:spPr>
      </p:pic>
    </p:spTree>
    <p:extLst>
      <p:ext uri="{BB962C8B-B14F-4D97-AF65-F5344CB8AC3E}">
        <p14:creationId xmlns:p14="http://schemas.microsoft.com/office/powerpoint/2010/main" val="302865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E4AC40-E2B1-BC49-BFC1-AB1227E350D5}"/>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3" name="TextBox 2">
            <a:extLst>
              <a:ext uri="{FF2B5EF4-FFF2-40B4-BE49-F238E27FC236}">
                <a16:creationId xmlns:a16="http://schemas.microsoft.com/office/drawing/2014/main" id="{468005F6-CA72-7F49-9FE7-38E6A45AA721}"/>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at home</a:t>
            </a:r>
          </a:p>
        </p:txBody>
      </p:sp>
    </p:spTree>
    <p:extLst>
      <p:ext uri="{BB962C8B-B14F-4D97-AF65-F5344CB8AC3E}">
        <p14:creationId xmlns:p14="http://schemas.microsoft.com/office/powerpoint/2010/main" val="203553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3" y="2662727"/>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0"/>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6"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a:lstStyle/>
          <a:p>
            <a:r>
              <a:rPr lang="en-US" dirty="0"/>
              <a:t>Books going home</a:t>
            </a:r>
          </a:p>
        </p:txBody>
      </p:sp>
      <p:sp>
        <p:nvSpPr>
          <p:cNvPr id="8" name="Rectangle 7">
            <a:extLst>
              <a:ext uri="{FF2B5EF4-FFF2-40B4-BE49-F238E27FC236}">
                <a16:creationId xmlns:a16="http://schemas.microsoft.com/office/drawing/2014/main" id="{58A4A86D-1242-B34F-88C8-5D9AC660725C}"/>
              </a:ext>
            </a:extLst>
          </p:cNvPr>
          <p:cNvSpPr/>
          <p:nvPr/>
        </p:nvSpPr>
        <p:spPr>
          <a:xfrm>
            <a:off x="4055354"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4" y="4077072"/>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8"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49" y="3361635"/>
            <a:ext cx="835902"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4"/>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544416"/>
            <a:ext cx="5854168" cy="3764903"/>
          </a:xfrm>
        </p:spPr>
        <p:txBody>
          <a:bodyPr/>
          <a:lstStyle/>
          <a:p>
            <a:r>
              <a:rPr lang="en-US" dirty="0">
                <a:solidFill>
                  <a:schemeClr val="tx1">
                    <a:lumMod val="95000"/>
                    <a:lumOff val="5000"/>
                  </a:schemeClr>
                </a:solidFill>
              </a:rPr>
              <a:t>Your child should be able to read their book without your help.</a:t>
            </a:r>
          </a:p>
          <a:p>
            <a:r>
              <a:rPr lang="en-US" dirty="0">
                <a:solidFill>
                  <a:schemeClr val="tx1">
                    <a:lumMod val="95000"/>
                    <a:lumOff val="5000"/>
                  </a:schemeClr>
                </a:solidFill>
              </a:rPr>
              <a:t>If they can’t read a word read it to them.</a:t>
            </a:r>
          </a:p>
          <a:p>
            <a:r>
              <a:rPr lang="en-US" dirty="0">
                <a:solidFill>
                  <a:schemeClr val="tx1">
                    <a:lumMod val="95000"/>
                    <a:lumOff val="5000"/>
                  </a:schemeClr>
                </a:solidFill>
              </a:rPr>
              <a:t>Talk about the book and celebrate their success.</a:t>
            </a:r>
          </a:p>
          <a:p>
            <a:r>
              <a:rPr lang="en-US" dirty="0">
                <a:solidFill>
                  <a:schemeClr val="tx1">
                    <a:lumMod val="95000"/>
                    <a:lumOff val="5000"/>
                  </a:schemeClr>
                </a:solidFill>
              </a:rPr>
              <a:t>Ask questions to see if they understand what has been read.</a:t>
            </a: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p:txBody>
          <a:bodyPr/>
          <a:lstStyle/>
          <a:p>
            <a:r>
              <a:rPr lang="en-US" dirty="0"/>
              <a:t>Listening to your child read their phonics book</a:t>
            </a: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92144" y="3031194"/>
            <a:ext cx="3655913" cy="3278126"/>
          </a:xfrm>
          <a:prstGeom prst="roundRect">
            <a:avLst>
              <a:gd name="adj" fmla="val 3700"/>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16832"/>
            <a:ext cx="6624736" cy="4392488"/>
          </a:xfrm>
        </p:spPr>
        <p:txBody>
          <a:bodyPr/>
          <a:lstStyle/>
          <a:p>
            <a:pPr marL="0" indent="0">
              <a:buNone/>
            </a:pPr>
            <a:r>
              <a:rPr lang="en-US" b="1" dirty="0">
                <a:solidFill>
                  <a:schemeClr val="accent2"/>
                </a:solidFill>
              </a:rPr>
              <a:t>The shared book is for YOU to read:</a:t>
            </a:r>
          </a:p>
          <a:p>
            <a:pPr>
              <a:spcBef>
                <a:spcPts val="600"/>
              </a:spcBef>
            </a:pPr>
            <a:r>
              <a:rPr lang="en-US" sz="2400" dirty="0">
                <a:solidFill>
                  <a:schemeClr val="tx1">
                    <a:lumMod val="95000"/>
                    <a:lumOff val="5000"/>
                  </a:schemeClr>
                </a:solidFill>
              </a:rPr>
              <a:t>Make the story sound as exciting as you can by changing your voice.</a:t>
            </a:r>
          </a:p>
          <a:p>
            <a:pPr>
              <a:spcBef>
                <a:spcPts val="600"/>
              </a:spcBef>
            </a:pPr>
            <a:r>
              <a:rPr lang="en-US" sz="2400" dirty="0">
                <a:solidFill>
                  <a:schemeClr val="tx1">
                    <a:lumMod val="95000"/>
                    <a:lumOff val="5000"/>
                  </a:schemeClr>
                </a:solidFill>
              </a:rPr>
              <a:t>Talk with your child as much as you can:</a:t>
            </a:r>
          </a:p>
          <a:p>
            <a:pPr lvl="1">
              <a:spcBef>
                <a:spcPts val="600"/>
              </a:spcBef>
              <a:buFont typeface="Courier New" panose="02070309020205020404" pitchFamily="49" charset="0"/>
              <a:buChar char="o"/>
            </a:pPr>
            <a:r>
              <a:rPr lang="en-US" dirty="0">
                <a:solidFill>
                  <a:schemeClr val="tx1">
                    <a:lumMod val="95000"/>
                    <a:lumOff val="5000"/>
                  </a:schemeClr>
                </a:solidFill>
              </a:rPr>
              <a:t>Introduce new and exciting language</a:t>
            </a:r>
          </a:p>
          <a:p>
            <a:pPr lvl="1">
              <a:spcBef>
                <a:spcPts val="600"/>
              </a:spcBef>
              <a:buFont typeface="Courier New" panose="02070309020205020404" pitchFamily="49" charset="0"/>
              <a:buChar char="o"/>
            </a:pPr>
            <a:r>
              <a:rPr lang="en-US" dirty="0">
                <a:solidFill>
                  <a:schemeClr val="tx1">
                    <a:lumMod val="95000"/>
                    <a:lumOff val="5000"/>
                  </a:schemeClr>
                </a:solidFill>
              </a:rPr>
              <a:t>Encourage your child to use new vocabulary</a:t>
            </a:r>
          </a:p>
          <a:p>
            <a:pPr lvl="1">
              <a:spcBef>
                <a:spcPts val="600"/>
              </a:spcBef>
              <a:buFont typeface="Courier New" panose="02070309020205020404" pitchFamily="49" charset="0"/>
              <a:buChar char="o"/>
            </a:pPr>
            <a:r>
              <a:rPr lang="en-US" dirty="0">
                <a:solidFill>
                  <a:schemeClr val="tx1">
                    <a:lumMod val="95000"/>
                    <a:lumOff val="5000"/>
                  </a:schemeClr>
                </a:solidFill>
              </a:rPr>
              <a:t>Make up sentences together</a:t>
            </a:r>
          </a:p>
          <a:p>
            <a:pPr lvl="1">
              <a:spcBef>
                <a:spcPts val="600"/>
              </a:spcBef>
              <a:buFont typeface="Courier New" panose="02070309020205020404" pitchFamily="49" charset="0"/>
              <a:buChar char="o"/>
            </a:pPr>
            <a:r>
              <a:rPr lang="en-US" dirty="0">
                <a:solidFill>
                  <a:schemeClr val="tx1">
                    <a:lumMod val="95000"/>
                    <a:lumOff val="5000"/>
                  </a:schemeClr>
                </a:solidFill>
              </a:rPr>
              <a:t>Find different words to use</a:t>
            </a:r>
          </a:p>
          <a:p>
            <a:pPr lvl="1">
              <a:spcBef>
                <a:spcPts val="600"/>
              </a:spcBef>
              <a:buFont typeface="Courier New" panose="02070309020205020404" pitchFamily="49" charset="0"/>
              <a:buChar char="o"/>
            </a:pPr>
            <a:r>
              <a:rPr lang="en-US" dirty="0">
                <a:solidFill>
                  <a:schemeClr val="tx1">
                    <a:lumMod val="95000"/>
                    <a:lumOff val="5000"/>
                  </a:schemeClr>
                </a:solidFill>
              </a:rPr>
              <a:t>Describe things you see.</a:t>
            </a:r>
          </a:p>
          <a:p>
            <a:pPr lvl="1">
              <a:spcBef>
                <a:spcPts val="600"/>
              </a:spcBef>
              <a:buFont typeface="Courier New" panose="02070309020205020404" pitchFamily="49" charset="0"/>
              <a:buChar char="o"/>
            </a:pPr>
            <a:r>
              <a:rPr lang="en-US" dirty="0">
                <a:solidFill>
                  <a:schemeClr val="tx1">
                    <a:lumMod val="95000"/>
                    <a:lumOff val="5000"/>
                  </a:schemeClr>
                </a:solidFill>
              </a:rPr>
              <a:t>Can you see a m – </a:t>
            </a:r>
            <a:r>
              <a:rPr lang="en-US" dirty="0" err="1">
                <a:solidFill>
                  <a:schemeClr val="tx1">
                    <a:lumMod val="95000"/>
                    <a:lumOff val="5000"/>
                  </a:schemeClr>
                </a:solidFill>
              </a:rPr>
              <a:t>ou</a:t>
            </a:r>
            <a:r>
              <a:rPr lang="en-US" dirty="0">
                <a:solidFill>
                  <a:schemeClr val="tx1">
                    <a:lumMod val="95000"/>
                    <a:lumOff val="5000"/>
                  </a:schemeClr>
                </a:solidFill>
              </a:rPr>
              <a:t>- se, something beginning to g…</a:t>
            </a: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dirty="0"/>
              <a:t>Read to your child</a:t>
            </a:r>
          </a:p>
        </p:txBody>
      </p:sp>
      <p:pic>
        <p:nvPicPr>
          <p:cNvPr id="7" name="Picture 6">
            <a:extLst>
              <a:ext uri="{FF2B5EF4-FFF2-40B4-BE49-F238E27FC236}">
                <a16:creationId xmlns:a16="http://schemas.microsoft.com/office/drawing/2014/main" id="{677FEAF6-F8E6-4DFB-8977-79093E8F9A38}"/>
              </a:ext>
            </a:extLst>
          </p:cNvPr>
          <p:cNvPicPr>
            <a:picLocks noChangeAspect="1"/>
          </p:cNvPicPr>
          <p:nvPr/>
        </p:nvPicPr>
        <p:blipFill>
          <a:blip r:embed="rId4"/>
          <a:stretch>
            <a:fillRect/>
          </a:stretch>
        </p:blipFill>
        <p:spPr>
          <a:xfrm>
            <a:off x="6744072" y="158571"/>
            <a:ext cx="2135719" cy="2652425"/>
          </a:xfrm>
          <a:prstGeom prst="rect">
            <a:avLst/>
          </a:prstGeom>
          <a:effectLst>
            <a:glow rad="127000">
              <a:schemeClr val="tx1">
                <a:lumMod val="95000"/>
                <a:lumOff val="5000"/>
                <a:alpha val="6000"/>
              </a:schemeClr>
            </a:glow>
          </a:effectLst>
        </p:spPr>
      </p:pic>
    </p:spTree>
    <p:extLst>
      <p:ext uri="{BB962C8B-B14F-4D97-AF65-F5344CB8AC3E}">
        <p14:creationId xmlns:p14="http://schemas.microsoft.com/office/powerpoint/2010/main" val="341119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079776" y="1268760"/>
            <a:ext cx="6816080" cy="4692711"/>
          </a:xfrm>
          <a:prstGeom prst="rect">
            <a:avLst/>
          </a:prstGeom>
        </p:spPr>
      </p:pic>
      <p:sp>
        <p:nvSpPr>
          <p:cNvPr id="8" name="5-Point Star 7"/>
          <p:cNvSpPr/>
          <p:nvPr/>
        </p:nvSpPr>
        <p:spPr>
          <a:xfrm>
            <a:off x="1379476" y="1551132"/>
            <a:ext cx="504056" cy="432048"/>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5-Point Star 8"/>
          <p:cNvSpPr/>
          <p:nvPr/>
        </p:nvSpPr>
        <p:spPr>
          <a:xfrm>
            <a:off x="1091444" y="2382054"/>
            <a:ext cx="576064" cy="504056"/>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5-Point Star 9"/>
          <p:cNvSpPr/>
          <p:nvPr/>
        </p:nvSpPr>
        <p:spPr>
          <a:xfrm>
            <a:off x="2060187" y="944724"/>
            <a:ext cx="576064" cy="648072"/>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5-Point Star 10"/>
          <p:cNvSpPr/>
          <p:nvPr/>
        </p:nvSpPr>
        <p:spPr>
          <a:xfrm>
            <a:off x="1708574" y="2886110"/>
            <a:ext cx="864096" cy="792088"/>
          </a:xfrm>
          <a:prstGeom prst="star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5-Point Star 11"/>
          <p:cNvSpPr/>
          <p:nvPr/>
        </p:nvSpPr>
        <p:spPr>
          <a:xfrm>
            <a:off x="2141805" y="3678198"/>
            <a:ext cx="1152128" cy="1152128"/>
          </a:xfrm>
          <a:prstGeom prst="star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5-Point Star 12"/>
          <p:cNvSpPr/>
          <p:nvPr/>
        </p:nvSpPr>
        <p:spPr>
          <a:xfrm>
            <a:off x="1624480" y="5036186"/>
            <a:ext cx="1011477" cy="720080"/>
          </a:xfrm>
          <a:prstGeom prst="star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4680997"/>
      </p:ext>
    </p:extLst>
  </p:cSld>
  <p:clrMapOvr>
    <a:masterClrMapping/>
  </p:clrMapOvr>
</p:sld>
</file>

<file path=ppt/theme/theme1.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977DC1581EF449A9C26F70477327A5" ma:contentTypeVersion="13" ma:contentTypeDescription="Create a new document." ma:contentTypeScope="" ma:versionID="bd71908aa7f3363b38879cbe876e6121">
  <xsd:schema xmlns:xsd="http://www.w3.org/2001/XMLSchema" xmlns:xs="http://www.w3.org/2001/XMLSchema" xmlns:p="http://schemas.microsoft.com/office/2006/metadata/properties" xmlns:ns2="b390c623-81a0-476f-984a-5b2ad478ef4f" xmlns:ns3="6d6ce26d-438a-4f93-8ad7-b70bc8847f7f" targetNamespace="http://schemas.microsoft.com/office/2006/metadata/properties" ma:root="true" ma:fieldsID="db6415f476d927de94aea22a5eb4cea6" ns2:_="" ns3:_="">
    <xsd:import namespace="b390c623-81a0-476f-984a-5b2ad478ef4f"/>
    <xsd:import namespace="6d6ce26d-438a-4f93-8ad7-b70bc8847f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90c623-81a0-476f-984a-5b2ad478e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d6ce26d-438a-4f93-8ad7-b70bc8847f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B8E684-7516-47AC-9294-08AAE612A259}">
  <ds:schemaRefs>
    <ds:schemaRef ds:uri="http://schemas.openxmlformats.org/package/2006/metadata/core-properties"/>
    <ds:schemaRef ds:uri="http://purl.org/dc/terms/"/>
    <ds:schemaRef ds:uri="b390c623-81a0-476f-984a-5b2ad478ef4f"/>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6d6ce26d-438a-4f93-8ad7-b70bc8847f7f"/>
    <ds:schemaRef ds:uri="http://www.w3.org/XML/1998/namespace"/>
  </ds:schemaRefs>
</ds:datastoreItem>
</file>

<file path=customXml/itemProps2.xml><?xml version="1.0" encoding="utf-8"?>
<ds:datastoreItem xmlns:ds="http://schemas.openxmlformats.org/officeDocument/2006/customXml" ds:itemID="{B0A21441-236E-4913-9BD5-2514F499D8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90c623-81a0-476f-984a-5b2ad478ef4f"/>
    <ds:schemaRef ds:uri="6d6ce26d-438a-4f93-8ad7-b70bc8847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625A118-A614-4A41-B843-FEF7057E29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44672</TotalTime>
  <Words>911</Words>
  <Application>Microsoft Office PowerPoint</Application>
  <PresentationFormat>Widescreen</PresentationFormat>
  <Paragraphs>63</Paragraphs>
  <Slides>17</Slides>
  <Notes>17</Notes>
  <HiddenSlides>0</HiddenSlides>
  <MMClips>2</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17</vt:i4>
      </vt:variant>
    </vt:vector>
  </HeadingPairs>
  <TitlesOfParts>
    <vt:vector size="25" baseType="lpstr">
      <vt:lpstr>Arial</vt:lpstr>
      <vt:lpstr>Calibri</vt:lpstr>
      <vt:lpstr>Calibri Light</vt:lpstr>
      <vt:lpstr>Courier New</vt:lpstr>
      <vt:lpstr>Normal body copy page</vt:lpstr>
      <vt:lpstr>Custom Design</vt:lpstr>
      <vt:lpstr>3_Normal body copy page</vt:lpstr>
      <vt:lpstr>4_Normal body copy page</vt:lpstr>
      <vt:lpstr>PowerPoint Presentation</vt:lpstr>
      <vt:lpstr>Little Wandle Letters and Sounds Revised</vt:lpstr>
      <vt:lpstr>Phonics is:</vt:lpstr>
      <vt:lpstr>Teaching order </vt:lpstr>
      <vt:lpstr>How we make learning stick </vt:lpstr>
      <vt:lpstr>Blending to read words</vt:lpstr>
      <vt:lpstr>Supporting your child with phonics</vt:lpstr>
      <vt:lpstr>Spelling</vt:lpstr>
      <vt:lpstr>Tricky words </vt:lpstr>
      <vt:lpstr>We use assessment to match your child the right level of book</vt:lpstr>
      <vt:lpstr>Reading a book at the right level</vt:lpstr>
      <vt:lpstr>How do we teach reading in books?</vt:lpstr>
      <vt:lpstr>PowerPoint Presentation</vt:lpstr>
      <vt:lpstr>Books going home</vt:lpstr>
      <vt:lpstr>Listening to your child read their phonics book</vt:lpstr>
      <vt:lpstr>Read to your child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lastModifiedBy>S McAlindin</cp:lastModifiedBy>
  <cp:revision>381</cp:revision>
  <cp:lastPrinted>2025-09-24T17:17:40Z</cp:lastPrinted>
  <dcterms:modified xsi:type="dcterms:W3CDTF">2025-09-26T07:17:02Z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ies>
</file>